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6" r:id="rId7"/>
    <p:sldId id="279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7" r:id="rId17"/>
    <p:sldId id="263" r:id="rId18"/>
    <p:sldId id="264" r:id="rId19"/>
  </p:sldIdLst>
  <p:sldSz cx="12192000" cy="6858000"/>
  <p:notesSz cx="6858000" cy="9144000"/>
  <p:embeddedFontLst>
    <p:embeddedFont>
      <p:font typeface="KoPubWorld돋움체 Light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CE"/>
    <a:srgbClr val="64DECF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980866" y="3083287"/>
            <a:ext cx="6252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WiFi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서비스 관리 시스템 개발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131156" y="1873706"/>
            <a:ext cx="3951452" cy="7104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i="0" u="none" strike="noStrike" dirty="0" err="1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7C4C5-42DC-499B-8CB8-9CC0B083920F}"/>
              </a:ext>
            </a:extLst>
          </p:cNvPr>
          <p:cNvSpPr txBox="1"/>
          <p:nvPr/>
        </p:nvSpPr>
        <p:spPr>
          <a:xfrm>
            <a:off x="3052965" y="5561486"/>
            <a:ext cx="610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en-US" altLang="ko-KR" sz="1800" b="0" i="0" u="none" strike="noStrike" dirty="0" err="1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WiMon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강동우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권지우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김영임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이하은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허재웅</a:t>
            </a:r>
            <a:endParaRPr lang="ko-KR" altLang="en-US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소프트웨어융합대학</a:t>
            </a:r>
            <a:endParaRPr lang="ko-KR" altLang="en-US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한림대학교</a:t>
            </a:r>
            <a:endParaRPr lang="ko-KR" altLang="en-US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293900" y="240796"/>
            <a:ext cx="5604199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중앙관제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2120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4481220" y="1245130"/>
            <a:ext cx="365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 보드를 이용한 중앙관제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 모니터링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A3D79-7E67-4EF7-9950-622D50EF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39" y="2200290"/>
            <a:ext cx="8752521" cy="43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2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293900" y="240796"/>
            <a:ext cx="5604199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중앙관제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2120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4561380" y="1227851"/>
            <a:ext cx="393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 보드를 이용한 중앙관제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접속된 단말기 표시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36463-8801-416E-BF21-6B01524B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85" y="2703114"/>
            <a:ext cx="8963025" cy="329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293900" y="240796"/>
            <a:ext cx="6047436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56936" y="275177"/>
              <a:ext cx="10579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공유기제어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965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1003784" y="1341178"/>
            <a:ext cx="10184431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2400" b="1" i="0" u="none" strike="noStrike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단말기 접속 제어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000" b="1" i="0" u="none" strike="noStrike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sz="2000" b="1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연결되어 있는 단말 중 하나를 선택하여 접속 해제</a:t>
            </a:r>
            <a:endParaRPr lang="ko-KR" altLang="en-US" sz="2000" b="1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br>
              <a:rPr lang="ko-KR" altLang="en-US" sz="2000" dirty="0"/>
            </a:br>
            <a:endParaRPr lang="ko-KR" altLang="en-US" sz="2000" b="0" dirty="0">
              <a:effectLst/>
            </a:endParaRPr>
          </a:p>
          <a:p>
            <a:br>
              <a:rPr lang="ko-KR" altLang="en-US" sz="2400" dirty="0"/>
            </a:b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8201B74-12B5-4C17-BCD3-EA38C6D7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14" y="3598894"/>
            <a:ext cx="4570271" cy="267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A05D24B-8E75-4B6D-8BCA-A6A9E9E50104}"/>
              </a:ext>
            </a:extLst>
          </p:cNvPr>
          <p:cNvSpPr/>
          <p:nvPr/>
        </p:nvSpPr>
        <p:spPr>
          <a:xfrm>
            <a:off x="5901031" y="4801423"/>
            <a:ext cx="389936" cy="4535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115461F-719B-47E4-B803-36FE9D99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54" y="3627398"/>
            <a:ext cx="4728741" cy="267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420C45-E44E-455F-A30F-09C028988594}"/>
              </a:ext>
            </a:extLst>
          </p:cNvPr>
          <p:cNvSpPr/>
          <p:nvPr/>
        </p:nvSpPr>
        <p:spPr>
          <a:xfrm>
            <a:off x="2361460" y="4074850"/>
            <a:ext cx="1970843" cy="230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272410-B279-4E4A-94BA-D491857CA471}"/>
              </a:ext>
            </a:extLst>
          </p:cNvPr>
          <p:cNvSpPr/>
          <p:nvPr/>
        </p:nvSpPr>
        <p:spPr>
          <a:xfrm>
            <a:off x="9021192" y="3844812"/>
            <a:ext cx="1970843" cy="230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16AFC-8081-4EF0-94A6-85430AA90874}"/>
              </a:ext>
            </a:extLst>
          </p:cNvPr>
          <p:cNvSpPr txBox="1"/>
          <p:nvPr/>
        </p:nvSpPr>
        <p:spPr>
          <a:xfrm>
            <a:off x="979196" y="2184544"/>
            <a:ext cx="10184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9AC8BF-B4D6-4C39-842A-6C8AA54D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483" y="2149923"/>
            <a:ext cx="6305641" cy="121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1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237281" y="238207"/>
            <a:ext cx="6047436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56936" y="275177"/>
              <a:ext cx="10579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공유기제어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965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557400" y="1363998"/>
            <a:ext cx="11407199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2400" b="0" i="0" u="none" strike="noStrike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트래픽 과다 사용자 단말 접속 제어 </a:t>
            </a:r>
            <a:r>
              <a:rPr lang="en-US" altLang="ko-KR" sz="2000" b="0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000" b="0" i="0" u="none" strike="noStrike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sz="2000" b="0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트래픽 제한을 설정하여 기준치를 초과하는 기기 접속 해제</a:t>
            </a:r>
            <a:br>
              <a:rPr lang="ko-KR" altLang="en-US" sz="2000" dirty="0"/>
            </a:br>
            <a:endParaRPr lang="ko-KR" altLang="en-US" sz="2000" b="0" dirty="0">
              <a:effectLst/>
            </a:endParaRPr>
          </a:p>
          <a:p>
            <a:br>
              <a:rPr lang="ko-KR" altLang="en-US" sz="2400" dirty="0"/>
            </a:b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16AFC-8081-4EF0-94A6-85430AA90874}"/>
              </a:ext>
            </a:extLst>
          </p:cNvPr>
          <p:cNvSpPr txBox="1"/>
          <p:nvPr/>
        </p:nvSpPr>
        <p:spPr>
          <a:xfrm>
            <a:off x="979196" y="2184544"/>
            <a:ext cx="10184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B3D37B-0E09-4E92-B448-64BF6B72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73" y="2673965"/>
            <a:ext cx="4145265" cy="32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C42EB98-182C-427E-A8F6-7096114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18" y="1882162"/>
            <a:ext cx="3605642" cy="20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03C3F5E-3BEC-46E6-8432-D5AC01FF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18" y="4597570"/>
            <a:ext cx="3683984" cy="20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5BC9056-0E4E-4536-AB4E-79339213A7F9}"/>
              </a:ext>
            </a:extLst>
          </p:cNvPr>
          <p:cNvSpPr/>
          <p:nvPr/>
        </p:nvSpPr>
        <p:spPr>
          <a:xfrm rot="5400000">
            <a:off x="8182642" y="4060291"/>
            <a:ext cx="389936" cy="4535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869F6E-C9FB-41D7-96EC-A1B853483B85}"/>
              </a:ext>
            </a:extLst>
          </p:cNvPr>
          <p:cNvSpPr/>
          <p:nvPr/>
        </p:nvSpPr>
        <p:spPr>
          <a:xfrm>
            <a:off x="3106994" y="5378245"/>
            <a:ext cx="2066644" cy="1157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2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1003784" y="1341178"/>
            <a:ext cx="10184431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2400" b="1" i="0" u="none" strike="noStrike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공유기 접속 시 카메라 차단 </a:t>
            </a:r>
            <a:r>
              <a:rPr lang="en-US" altLang="ko-KR" sz="2000" b="1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b="1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대상 기기를 다른 공유기로 접속 유도</a:t>
            </a:r>
            <a:endParaRPr lang="ko-KR" altLang="en-US" sz="2000" b="1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br>
              <a:rPr lang="ko-KR" altLang="en-US" sz="2000" dirty="0"/>
            </a:br>
            <a:endParaRPr lang="ko-KR" altLang="en-US" sz="2000" b="0" dirty="0">
              <a:effectLst/>
            </a:endParaRPr>
          </a:p>
          <a:p>
            <a:br>
              <a:rPr lang="ko-KR" altLang="en-US" sz="2000" dirty="0"/>
            </a:br>
            <a:br>
              <a:rPr lang="ko-KR" altLang="en-US" sz="2400" dirty="0"/>
            </a:b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16AFC-8081-4EF0-94A6-85430AA90874}"/>
              </a:ext>
            </a:extLst>
          </p:cNvPr>
          <p:cNvSpPr txBox="1"/>
          <p:nvPr/>
        </p:nvSpPr>
        <p:spPr>
          <a:xfrm>
            <a:off x="979196" y="2184544"/>
            <a:ext cx="10184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sz="2400" dirty="0"/>
            </a:b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F7CF2E-088C-4964-921D-AEE3F512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508" y="2113354"/>
            <a:ext cx="7439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CDB7E13-7029-4A4F-A81A-169A7D17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61" y="3620139"/>
            <a:ext cx="3609095" cy="259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D704649-E38B-4F0C-9923-CD4A0B1A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78" y="2877600"/>
            <a:ext cx="1957951" cy="39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56FF110-A510-48E1-8196-B9BE0FC4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52" y="3587493"/>
            <a:ext cx="3694656" cy="26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5AE04A3-443B-4F81-B005-FEDC83B34B8B}"/>
              </a:ext>
            </a:extLst>
          </p:cNvPr>
          <p:cNvSpPr/>
          <p:nvPr/>
        </p:nvSpPr>
        <p:spPr>
          <a:xfrm>
            <a:off x="4511932" y="4644791"/>
            <a:ext cx="389936" cy="4535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4014D75-343B-451A-9641-F4114AD74276}"/>
              </a:ext>
            </a:extLst>
          </p:cNvPr>
          <p:cNvSpPr/>
          <p:nvPr/>
        </p:nvSpPr>
        <p:spPr>
          <a:xfrm>
            <a:off x="7480239" y="4628468"/>
            <a:ext cx="389936" cy="45354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D674EE-CA58-4005-8488-BDCBC277814F}"/>
              </a:ext>
            </a:extLst>
          </p:cNvPr>
          <p:cNvSpPr/>
          <p:nvPr/>
        </p:nvSpPr>
        <p:spPr>
          <a:xfrm>
            <a:off x="4211653" y="2113355"/>
            <a:ext cx="5674880" cy="2447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02F1505-928D-48E3-8F94-E9CE0D0187C4}"/>
              </a:ext>
            </a:extLst>
          </p:cNvPr>
          <p:cNvGrpSpPr/>
          <p:nvPr/>
        </p:nvGrpSpPr>
        <p:grpSpPr>
          <a:xfrm>
            <a:off x="3067592" y="265479"/>
            <a:ext cx="6470198" cy="830997"/>
            <a:chOff x="3862465" y="213621"/>
            <a:chExt cx="1252424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B87E47B-A66F-4D25-B45B-86D976528531}"/>
                </a:ext>
              </a:extLst>
            </p:cNvPr>
            <p:cNvSpPr/>
            <p:nvPr/>
          </p:nvSpPr>
          <p:spPr>
            <a:xfrm>
              <a:off x="4056936" y="275177"/>
              <a:ext cx="10579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보안위험차단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F761A1-43CB-4E36-8E26-3638CE734171}"/>
                </a:ext>
              </a:extLst>
            </p:cNvPr>
            <p:cNvSpPr txBox="1"/>
            <p:nvPr/>
          </p:nvSpPr>
          <p:spPr>
            <a:xfrm>
              <a:off x="3862465" y="213621"/>
              <a:ext cx="177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88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02687" y="240023"/>
            <a:ext cx="6512346" cy="830997"/>
            <a:chOff x="3819245" y="188165"/>
            <a:chExt cx="127167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32965" y="274844"/>
              <a:ext cx="10579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 </a:t>
              </a:r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보안위험차단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37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1003784" y="1341178"/>
            <a:ext cx="10184431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2400" b="1" i="0" u="none" strike="noStrike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공유기 접속 시 보안 위험 기능 차단</a:t>
            </a:r>
            <a:r>
              <a:rPr lang="en-US" altLang="ko-KR" sz="2000" b="1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b="1" i="0" u="none" strike="noStrike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공유기에 접속한 기기의 카메라 기능 차단</a:t>
            </a:r>
          </a:p>
          <a:p>
            <a:pPr algn="ctr" rtl="0">
              <a:spcBef>
                <a:spcPts val="0"/>
              </a:spcBef>
              <a:spcAft>
                <a:spcPts val="1600"/>
              </a:spcAft>
            </a:pPr>
            <a:endParaRPr lang="ko-KR" altLang="en-US" sz="2000" b="1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br>
              <a:rPr lang="ko-KR" altLang="en-US" sz="2000" dirty="0"/>
            </a:br>
            <a:endParaRPr lang="ko-KR" altLang="en-US" sz="2000" b="0" dirty="0">
              <a:effectLst/>
            </a:endParaRPr>
          </a:p>
          <a:p>
            <a:br>
              <a:rPr lang="ko-KR" altLang="en-US" sz="2000" dirty="0"/>
            </a:br>
            <a:br>
              <a:rPr lang="ko-KR" altLang="en-US" sz="2400" dirty="0"/>
            </a:b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4014D75-343B-451A-9641-F4114AD74276}"/>
              </a:ext>
            </a:extLst>
          </p:cNvPr>
          <p:cNvSpPr/>
          <p:nvPr/>
        </p:nvSpPr>
        <p:spPr>
          <a:xfrm>
            <a:off x="6095730" y="4577624"/>
            <a:ext cx="508127" cy="4541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E0C3D46-2637-4E75-B386-29B21A7F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3429000"/>
            <a:ext cx="4891317" cy="27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9F7BB1-C267-4219-BE65-FE69E9A458FF}"/>
              </a:ext>
            </a:extLst>
          </p:cNvPr>
          <p:cNvSpPr/>
          <p:nvPr/>
        </p:nvSpPr>
        <p:spPr>
          <a:xfrm>
            <a:off x="1803050" y="2815073"/>
            <a:ext cx="2485060" cy="360639"/>
          </a:xfrm>
          <a:prstGeom prst="roundRect">
            <a:avLst/>
          </a:prstGeom>
          <a:noFill/>
          <a:ln w="28575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8999B-1659-4CE0-BFB7-DFF7489AD066}"/>
              </a:ext>
            </a:extLst>
          </p:cNvPr>
          <p:cNvSpPr txBox="1"/>
          <p:nvPr/>
        </p:nvSpPr>
        <p:spPr>
          <a:xfrm>
            <a:off x="1845572" y="281507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차단 스크립트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미작동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상태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0577E0C-321B-4749-B8B1-A4684E8E2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11" y="3429000"/>
            <a:ext cx="4891317" cy="27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9339F52-689F-4E7F-9807-60D4EBA21290}"/>
              </a:ext>
            </a:extLst>
          </p:cNvPr>
          <p:cNvSpPr/>
          <p:nvPr/>
        </p:nvSpPr>
        <p:spPr>
          <a:xfrm>
            <a:off x="8295262" y="2792908"/>
            <a:ext cx="2215671" cy="360639"/>
          </a:xfrm>
          <a:prstGeom prst="roundRect">
            <a:avLst/>
          </a:prstGeom>
          <a:noFill/>
          <a:ln w="28575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9F6561-4041-43CB-B648-C23910319888}"/>
              </a:ext>
            </a:extLst>
          </p:cNvPr>
          <p:cNvSpPr txBox="1"/>
          <p:nvPr/>
        </p:nvSpPr>
        <p:spPr>
          <a:xfrm>
            <a:off x="8295262" y="2815073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차단 스크립트 실행 상태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6B7C8-9F60-467C-9D01-C6C878F5E459}"/>
              </a:ext>
            </a:extLst>
          </p:cNvPr>
          <p:cNvSpPr txBox="1"/>
          <p:nvPr/>
        </p:nvSpPr>
        <p:spPr>
          <a:xfrm>
            <a:off x="3658101" y="2095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0" i="0" u="sng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secure_access_control.sh</a:t>
            </a:r>
            <a:r>
              <a:rPr lang="ko-KR" altLang="en-US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실행하면 카메라 기능이 차단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74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33796" y="220802"/>
            <a:ext cx="3123867" cy="830997"/>
            <a:chOff x="3819245" y="188165"/>
            <a:chExt cx="60468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56936" y="275177"/>
              <a:ext cx="3669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활용분야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1825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70D888-342E-404D-9EAF-B97674F354DF}"/>
              </a:ext>
            </a:extLst>
          </p:cNvPr>
          <p:cNvSpPr txBox="1"/>
          <p:nvPr/>
        </p:nvSpPr>
        <p:spPr>
          <a:xfrm>
            <a:off x="629265" y="1832159"/>
            <a:ext cx="1077730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복합 쇼핑몰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관광지 등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WiFi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공유기가 밀집된 지역에서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WiFi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자원 사용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효율성 증가 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체감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WiFi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품질 향상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공유기를 추가 증설이 필요 없음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비용절감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 장애 발생 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중앙 관제를 통한 신속한 대응 가능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단말기에서 보안 위험이 될 수 있는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차단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사진촬영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녹음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USB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등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보안에 민감한 기업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공공기관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연구소 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악의적 사용자 모니터링 및 차단 가능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 위험 감소</a:t>
            </a:r>
          </a:p>
        </p:txBody>
      </p:sp>
    </p:spTree>
    <p:extLst>
      <p:ext uri="{BB962C8B-B14F-4D97-AF65-F5344CB8AC3E}">
        <p14:creationId xmlns:p14="http://schemas.microsoft.com/office/powerpoint/2010/main" val="1436748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074652" y="1707264"/>
            <a:ext cx="1468298" cy="830997"/>
            <a:chOff x="3403338" y="2598003"/>
            <a:chExt cx="1468298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8" y="2598003"/>
              <a:ext cx="8146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182024" y="2667984"/>
              <a:ext cx="689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개요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AD9182-ABDF-4B2F-8D51-47F1562CC016}"/>
              </a:ext>
            </a:extLst>
          </p:cNvPr>
          <p:cNvGrpSpPr/>
          <p:nvPr/>
        </p:nvGrpSpPr>
        <p:grpSpPr>
          <a:xfrm>
            <a:off x="1960611" y="3518942"/>
            <a:ext cx="2143387" cy="801127"/>
            <a:chOff x="3403338" y="2598003"/>
            <a:chExt cx="1982862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601712-CFA4-4A27-BC9B-30EEB3927AF6}"/>
                </a:ext>
              </a:extLst>
            </p:cNvPr>
            <p:cNvSpPr txBox="1"/>
            <p:nvPr/>
          </p:nvSpPr>
          <p:spPr>
            <a:xfrm>
              <a:off x="3403338" y="2598003"/>
              <a:ext cx="922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1855E9-BACF-42CD-B2FD-4C28E274FD1E}"/>
                </a:ext>
              </a:extLst>
            </p:cNvPr>
            <p:cNvSpPr txBox="1"/>
            <p:nvPr/>
          </p:nvSpPr>
          <p:spPr>
            <a:xfrm>
              <a:off x="4182024" y="2667984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개발환경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24EECB-ED5D-43E5-859E-301C53F9DFB2}"/>
              </a:ext>
            </a:extLst>
          </p:cNvPr>
          <p:cNvGrpSpPr/>
          <p:nvPr/>
        </p:nvGrpSpPr>
        <p:grpSpPr>
          <a:xfrm>
            <a:off x="1960611" y="5370730"/>
            <a:ext cx="2040570" cy="830997"/>
            <a:chOff x="3403338" y="2598003"/>
            <a:chExt cx="2040570" cy="8309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C15C94-57A2-439A-A821-0039D76935A2}"/>
                </a:ext>
              </a:extLst>
            </p:cNvPr>
            <p:cNvSpPr txBox="1"/>
            <p:nvPr/>
          </p:nvSpPr>
          <p:spPr>
            <a:xfrm>
              <a:off x="3403338" y="2598003"/>
              <a:ext cx="9012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EFD7F9-B56A-468E-AFF4-D25F9B6FC8B9}"/>
                </a:ext>
              </a:extLst>
            </p:cNvPr>
            <p:cNvSpPr txBox="1"/>
            <p:nvPr/>
          </p:nvSpPr>
          <p:spPr>
            <a:xfrm>
              <a:off x="4182024" y="2667984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구현 상세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0DFEB9-2413-4DEE-B174-F6EE50624874}"/>
              </a:ext>
            </a:extLst>
          </p:cNvPr>
          <p:cNvGrpSpPr/>
          <p:nvPr/>
        </p:nvGrpSpPr>
        <p:grpSpPr>
          <a:xfrm>
            <a:off x="6398311" y="1707898"/>
            <a:ext cx="2137316" cy="830997"/>
            <a:chOff x="3403338" y="2598003"/>
            <a:chExt cx="1943827" cy="8309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76852C-14DA-4EC1-A57C-9130C16A5D5B}"/>
                </a:ext>
              </a:extLst>
            </p:cNvPr>
            <p:cNvSpPr txBox="1"/>
            <p:nvPr/>
          </p:nvSpPr>
          <p:spPr>
            <a:xfrm>
              <a:off x="3403338" y="2598003"/>
              <a:ext cx="1071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8F1C53-F432-4744-BA85-A2F7642531DB}"/>
                </a:ext>
              </a:extLst>
            </p:cNvPr>
            <p:cNvSpPr txBox="1"/>
            <p:nvPr/>
          </p:nvSpPr>
          <p:spPr>
            <a:xfrm>
              <a:off x="4182024" y="2667984"/>
              <a:ext cx="1165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데모 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257E7E-6917-4B7E-A8D5-14964480700B}"/>
              </a:ext>
            </a:extLst>
          </p:cNvPr>
          <p:cNvGrpSpPr/>
          <p:nvPr/>
        </p:nvGrpSpPr>
        <p:grpSpPr>
          <a:xfrm>
            <a:off x="6398311" y="3462954"/>
            <a:ext cx="3446404" cy="1666953"/>
            <a:chOff x="3403338" y="2598003"/>
            <a:chExt cx="3446404" cy="119901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F763D0-0D55-4C7D-A870-5383CDA32E9F}"/>
                </a:ext>
              </a:extLst>
            </p:cNvPr>
            <p:cNvSpPr txBox="1"/>
            <p:nvPr/>
          </p:nvSpPr>
          <p:spPr>
            <a:xfrm>
              <a:off x="3403338" y="2598003"/>
              <a:ext cx="917239" cy="597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3CA3BC-DCF8-4BA5-9265-AC7BD6311279}"/>
                </a:ext>
              </a:extLst>
            </p:cNvPr>
            <p:cNvSpPr txBox="1"/>
            <p:nvPr/>
          </p:nvSpPr>
          <p:spPr>
            <a:xfrm>
              <a:off x="4182024" y="2667984"/>
              <a:ext cx="2667718" cy="1129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데모과정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 -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중앙관제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 -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공유기 제어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 -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보안 위험 기능 차단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31B026F-430F-44D2-91A3-AFEE8B0E4F8A}"/>
              </a:ext>
            </a:extLst>
          </p:cNvPr>
          <p:cNvGrpSpPr/>
          <p:nvPr/>
        </p:nvGrpSpPr>
        <p:grpSpPr>
          <a:xfrm>
            <a:off x="6291033" y="5359277"/>
            <a:ext cx="2470195" cy="830997"/>
            <a:chOff x="3403338" y="2598003"/>
            <a:chExt cx="2042173" cy="83099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BD1588-ED33-4A26-A315-8B976615C5B7}"/>
                </a:ext>
              </a:extLst>
            </p:cNvPr>
            <p:cNvSpPr txBox="1"/>
            <p:nvPr/>
          </p:nvSpPr>
          <p:spPr>
            <a:xfrm>
              <a:off x="3403338" y="2598003"/>
              <a:ext cx="1178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71E147-18AB-43F8-931D-1AECD452F137}"/>
                </a:ext>
              </a:extLst>
            </p:cNvPr>
            <p:cNvSpPr txBox="1"/>
            <p:nvPr/>
          </p:nvSpPr>
          <p:spPr>
            <a:xfrm>
              <a:off x="4182024" y="2667984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활용 분야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27063" y="179165"/>
            <a:ext cx="1807101" cy="830997"/>
            <a:chOff x="3819245" y="188165"/>
            <a:chExt cx="180710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개요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146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0CA9E8-65DC-4B53-A0A1-5F63B3494769}"/>
              </a:ext>
            </a:extLst>
          </p:cNvPr>
          <p:cNvSpPr txBox="1"/>
          <p:nvPr/>
        </p:nvSpPr>
        <p:spPr>
          <a:xfrm>
            <a:off x="1597979" y="1943193"/>
            <a:ext cx="93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Wi-Fi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가장 널리 사용되고 있는 무선 통신 중 하나이며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대다수의 무선 단말은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Wi-Fi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통신이 가능함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등 일상생활에서 많은 수의 공유기가 설치 및 운영되고 있음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481E94-2D5A-4CE1-8D78-4EC08CABAC6E}"/>
              </a:ext>
            </a:extLst>
          </p:cNvPr>
          <p:cNvSpPr txBox="1"/>
          <p:nvPr/>
        </p:nvSpPr>
        <p:spPr>
          <a:xfrm>
            <a:off x="1513874" y="3550987"/>
            <a:ext cx="8194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공유기는 벤더 자체의 관리 프로그램을 사용하고 있어서 일관된 관리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제어가 어려움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공유기를 관리하는 주체가 달라서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제어가 어렵고 비효율적으로 사용되고 있음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 접속 후 보안에 위험을 가하는 행동을 하는 사용자를 제어하기 어려움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157217-70B6-49C8-9DDB-FFA4FEF2772F}"/>
              </a:ext>
            </a:extLst>
          </p:cNvPr>
          <p:cNvSpPr/>
          <p:nvPr/>
        </p:nvSpPr>
        <p:spPr>
          <a:xfrm>
            <a:off x="1537788" y="1352899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9844ED-C7CF-452E-8DCD-795F3718CE51}"/>
              </a:ext>
            </a:extLst>
          </p:cNvPr>
          <p:cNvSpPr/>
          <p:nvPr/>
        </p:nvSpPr>
        <p:spPr>
          <a:xfrm>
            <a:off x="1597979" y="2991632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3DE720E-980A-4CF4-B474-F3AD4583A712}"/>
              </a:ext>
            </a:extLst>
          </p:cNvPr>
          <p:cNvSpPr/>
          <p:nvPr/>
        </p:nvSpPr>
        <p:spPr>
          <a:xfrm>
            <a:off x="1597979" y="5187560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B3CB00-85B5-4F3F-8C32-D096680E8092}"/>
              </a:ext>
            </a:extLst>
          </p:cNvPr>
          <p:cNvSpPr txBox="1"/>
          <p:nvPr/>
        </p:nvSpPr>
        <p:spPr>
          <a:xfrm>
            <a:off x="1537788" y="5755505"/>
            <a:ext cx="7970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오픈소스 기반의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일관된 방법으로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다수의 공유기 관리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다수의 공유기를 그룹으로 관리하여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효율성 증대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보안 수준 향상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27063" y="179165"/>
            <a:ext cx="1807101" cy="830997"/>
            <a:chOff x="3819245" y="188165"/>
            <a:chExt cx="1807101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개요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146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253A84-ECCA-4045-BD9C-A98B81686A83}"/>
              </a:ext>
            </a:extLst>
          </p:cNvPr>
          <p:cNvSpPr/>
          <p:nvPr/>
        </p:nvSpPr>
        <p:spPr>
          <a:xfrm>
            <a:off x="1391502" y="1322522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개발내용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7EE57A-21E7-40D4-901D-F89F4BBFEEC0}"/>
              </a:ext>
            </a:extLst>
          </p:cNvPr>
          <p:cNvSpPr/>
          <p:nvPr/>
        </p:nvSpPr>
        <p:spPr>
          <a:xfrm>
            <a:off x="1471300" y="1904650"/>
            <a:ext cx="9570128" cy="2405603"/>
          </a:xfrm>
          <a:prstGeom prst="roundRect">
            <a:avLst/>
          </a:prstGeom>
          <a:noFill/>
          <a:ln w="381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F463A0-3CCA-4DA2-978D-AAACA6E20127}"/>
              </a:ext>
            </a:extLst>
          </p:cNvPr>
          <p:cNvSpPr/>
          <p:nvPr/>
        </p:nvSpPr>
        <p:spPr>
          <a:xfrm>
            <a:off x="2208248" y="3610970"/>
            <a:ext cx="1087515" cy="35191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단말기</a:t>
            </a:r>
          </a:p>
        </p:txBody>
      </p:sp>
      <p:pic>
        <p:nvPicPr>
          <p:cNvPr id="19" name="그래픽 18" descr="WiFi">
            <a:extLst>
              <a:ext uri="{FF2B5EF4-FFF2-40B4-BE49-F238E27FC236}">
                <a16:creationId xmlns:a16="http://schemas.microsoft.com/office/drawing/2014/main" id="{A12723D7-160F-4A42-A3D6-4FF9FCE7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3111" y="2520812"/>
            <a:ext cx="801605" cy="80160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0A706E-528F-4912-A390-868B3193FC8E}"/>
              </a:ext>
            </a:extLst>
          </p:cNvPr>
          <p:cNvCxnSpPr/>
          <p:nvPr/>
        </p:nvCxnSpPr>
        <p:spPr>
          <a:xfrm>
            <a:off x="3468037" y="3482461"/>
            <a:ext cx="1251752" cy="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래픽 25" descr="무선 라우터">
            <a:extLst>
              <a:ext uri="{FF2B5EF4-FFF2-40B4-BE49-F238E27FC236}">
                <a16:creationId xmlns:a16="http://schemas.microsoft.com/office/drawing/2014/main" id="{64123AAD-30D1-481C-BD76-8F06CFF26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8183" y="2740681"/>
            <a:ext cx="638296" cy="638296"/>
          </a:xfrm>
          <a:prstGeom prst="rect">
            <a:avLst/>
          </a:prstGeom>
        </p:spPr>
      </p:pic>
      <p:pic>
        <p:nvPicPr>
          <p:cNvPr id="28" name="그래픽 27" descr="무선 라우터">
            <a:extLst>
              <a:ext uri="{FF2B5EF4-FFF2-40B4-BE49-F238E27FC236}">
                <a16:creationId xmlns:a16="http://schemas.microsoft.com/office/drawing/2014/main" id="{90909685-B19E-42A0-91AA-BDA732E84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9375" y="2684121"/>
            <a:ext cx="638296" cy="638296"/>
          </a:xfrm>
          <a:prstGeom prst="rect">
            <a:avLst/>
          </a:prstGeom>
        </p:spPr>
      </p:pic>
      <p:pic>
        <p:nvPicPr>
          <p:cNvPr id="29" name="그래픽 28" descr="무선 라우터">
            <a:extLst>
              <a:ext uri="{FF2B5EF4-FFF2-40B4-BE49-F238E27FC236}">
                <a16:creationId xmlns:a16="http://schemas.microsoft.com/office/drawing/2014/main" id="{AC98EBF2-9BCF-4035-B111-6AE93097A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8523" y="2092149"/>
            <a:ext cx="638296" cy="63829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D4E342-9FD3-4491-965D-5BD564E39A07}"/>
              </a:ext>
            </a:extLst>
          </p:cNvPr>
          <p:cNvSpPr/>
          <p:nvPr/>
        </p:nvSpPr>
        <p:spPr>
          <a:xfrm>
            <a:off x="5312703" y="3402700"/>
            <a:ext cx="1634232" cy="66840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</a:p>
          <a:p>
            <a:pPr algn="ctr"/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06B7F6-A79D-4EE1-865D-356FB4DD05AA}"/>
              </a:ext>
            </a:extLst>
          </p:cNvPr>
          <p:cNvSpPr/>
          <p:nvPr/>
        </p:nvSpPr>
        <p:spPr>
          <a:xfrm>
            <a:off x="8260535" y="3716102"/>
            <a:ext cx="2352261" cy="3539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관제 서버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대시보드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,DB)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6345F19-7018-437E-9B12-186DFF6673A9}"/>
              </a:ext>
            </a:extLst>
          </p:cNvPr>
          <p:cNvCxnSpPr>
            <a:cxnSpLocks/>
          </p:cNvCxnSpPr>
          <p:nvPr/>
        </p:nvCxnSpPr>
        <p:spPr>
          <a:xfrm flipV="1">
            <a:off x="7152838" y="3510829"/>
            <a:ext cx="921496" cy="12033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7D540C2-9E81-4D57-A694-7CF87FEAE406}"/>
              </a:ext>
            </a:extLst>
          </p:cNvPr>
          <p:cNvCxnSpPr>
            <a:cxnSpLocks/>
          </p:cNvCxnSpPr>
          <p:nvPr/>
        </p:nvCxnSpPr>
        <p:spPr>
          <a:xfrm flipH="1">
            <a:off x="7145741" y="3779149"/>
            <a:ext cx="935690" cy="15553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D09DE5-35EB-4281-8BF2-038AA576535B}"/>
              </a:ext>
            </a:extLst>
          </p:cNvPr>
          <p:cNvCxnSpPr>
            <a:cxnSpLocks/>
          </p:cNvCxnSpPr>
          <p:nvPr/>
        </p:nvCxnSpPr>
        <p:spPr>
          <a:xfrm flipH="1">
            <a:off x="3506456" y="3764596"/>
            <a:ext cx="1213333" cy="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E8AF2E8E-6E61-4E8C-9591-4CB03952F8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94" y="2488124"/>
            <a:ext cx="907348" cy="94087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D8AF345-3018-451B-B56F-8435F73C7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09" y="2905775"/>
            <a:ext cx="700568" cy="7005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794CAAB-52E0-412A-900D-DD9634B5C5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687" y="2739016"/>
            <a:ext cx="681349" cy="6813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20E2E60-CD52-40E2-8350-2D1E32AA711F}"/>
              </a:ext>
            </a:extLst>
          </p:cNvPr>
          <p:cNvSpPr txBox="1"/>
          <p:nvPr/>
        </p:nvSpPr>
        <p:spPr>
          <a:xfrm>
            <a:off x="8234670" y="3392098"/>
            <a:ext cx="120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Google chart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1C24812-2C31-4902-9D10-15D5D67C7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39" y="2114667"/>
            <a:ext cx="1114054" cy="681349"/>
          </a:xfrm>
          <a:prstGeom prst="rect">
            <a:avLst/>
          </a:prstGeom>
        </p:spPr>
      </p:pic>
      <p:pic>
        <p:nvPicPr>
          <p:cNvPr id="53" name="그래픽 52" descr="스마트폰">
            <a:extLst>
              <a:ext uri="{FF2B5EF4-FFF2-40B4-BE49-F238E27FC236}">
                <a16:creationId xmlns:a16="http://schemas.microsoft.com/office/drawing/2014/main" id="{AE475035-BA89-4A57-8C6C-AE2020081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4315" y="2520812"/>
            <a:ext cx="638296" cy="6382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FF7EEE-A955-482C-8B0C-F1A1B4BD5A78}"/>
              </a:ext>
            </a:extLst>
          </p:cNvPr>
          <p:cNvSpPr txBox="1"/>
          <p:nvPr/>
        </p:nvSpPr>
        <p:spPr>
          <a:xfrm>
            <a:off x="1423787" y="4646556"/>
            <a:ext cx="103450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관제 서버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Nginx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기반의 웹 서버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수집한 정보를 가독성이 높은 대시보드 형태로 출력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(Google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chart)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DB(MySQL)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Shell script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작성하여 공유기에 명령을 전달하는 방식으로 중앙 집중형 공유기 관리 시스템 구축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공유기에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설치하고 프로그래밍을 이용한 제어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접속한 단말기의 정보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단말기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일반적으로 널리 사용하는 휴대용기기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노트북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핸드폰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RaspberryPi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 제어 가능한 단말기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47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20124" y="188165"/>
            <a:ext cx="4419062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개발 환경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2703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50F91D-4DC1-490C-B9C7-06C13AD0034E}"/>
              </a:ext>
            </a:extLst>
          </p:cNvPr>
          <p:cNvSpPr txBox="1"/>
          <p:nvPr/>
        </p:nvSpPr>
        <p:spPr>
          <a:xfrm>
            <a:off x="2157274" y="2864227"/>
            <a:ext cx="2450237" cy="76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2D278B-D34A-45FB-9A8D-41C9588C37CF}"/>
              </a:ext>
            </a:extLst>
          </p:cNvPr>
          <p:cNvSpPr/>
          <p:nvPr/>
        </p:nvSpPr>
        <p:spPr>
          <a:xfrm>
            <a:off x="1340528" y="1341529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관제 서버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2E711-FE8C-45BF-BE0D-6769BD41DEA4}"/>
              </a:ext>
            </a:extLst>
          </p:cNvPr>
          <p:cNvSpPr txBox="1"/>
          <p:nvPr/>
        </p:nvSpPr>
        <p:spPr>
          <a:xfrm>
            <a:off x="1340528" y="1884951"/>
            <a:ext cx="9233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Ubuntu 18.04 Server, Google Chart, Java script, shell programming, MySQL, ajax, Nginx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E8CAD1-6F0D-45B6-AB08-D6B2E6E5C795}"/>
              </a:ext>
            </a:extLst>
          </p:cNvPr>
          <p:cNvSpPr/>
          <p:nvPr/>
        </p:nvSpPr>
        <p:spPr>
          <a:xfrm>
            <a:off x="1340528" y="2336166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0C262-9C16-4D4E-83DF-B3FC148B8557}"/>
              </a:ext>
            </a:extLst>
          </p:cNvPr>
          <p:cNvSpPr txBox="1"/>
          <p:nvPr/>
        </p:nvSpPr>
        <p:spPr>
          <a:xfrm>
            <a:off x="1298193" y="3015459"/>
            <a:ext cx="4755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ipTIME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A8004T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TP-LINK Archer C7 AC1750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XIAOMI-LYQPRO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shell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65F791-D14C-4BBF-874C-8F569E1415F6}"/>
              </a:ext>
            </a:extLst>
          </p:cNvPr>
          <p:cNvSpPr/>
          <p:nvPr/>
        </p:nvSpPr>
        <p:spPr>
          <a:xfrm>
            <a:off x="1340528" y="4376761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단말기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B99E7-F0DC-4B06-AE8B-62FF18F8919D}"/>
              </a:ext>
            </a:extLst>
          </p:cNvPr>
          <p:cNvSpPr txBox="1"/>
          <p:nvPr/>
        </p:nvSpPr>
        <p:spPr>
          <a:xfrm>
            <a:off x="1298193" y="4931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(RPi v3b+) Python, shell programming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B58F54-491B-4D99-975D-B655B329F673}"/>
              </a:ext>
            </a:extLst>
          </p:cNvPr>
          <p:cNvSpPr/>
          <p:nvPr/>
        </p:nvSpPr>
        <p:spPr>
          <a:xfrm>
            <a:off x="1340528" y="5456728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사용기술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276137-30B0-4F26-92E4-94A85B15399E}"/>
              </a:ext>
            </a:extLst>
          </p:cNvPr>
          <p:cNvSpPr txBox="1"/>
          <p:nvPr/>
        </p:nvSpPr>
        <p:spPr>
          <a:xfrm>
            <a:off x="1298193" y="593649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통신 프로토콜 </a:t>
            </a:r>
            <a:r>
              <a:rPr lang="en-US" altLang="ko-KR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 IEEE 802.11(</a:t>
            </a:r>
            <a:r>
              <a:rPr lang="en-US" altLang="ko-KR" b="0" i="0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WiFi</a:t>
            </a:r>
            <a:r>
              <a:rPr lang="en-US" altLang="ko-KR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TCP/IP, UDP </a:t>
            </a:r>
            <a:r>
              <a:rPr lang="ko-KR" altLang="en-US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90582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20124" y="188165"/>
            <a:ext cx="4419062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구현 상세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264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50F91D-4DC1-490C-B9C7-06C13AD0034E}"/>
              </a:ext>
            </a:extLst>
          </p:cNvPr>
          <p:cNvSpPr txBox="1"/>
          <p:nvPr/>
        </p:nvSpPr>
        <p:spPr>
          <a:xfrm>
            <a:off x="2157274" y="2864227"/>
            <a:ext cx="2450237" cy="76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01B53-38C0-4C95-A27F-AE63F4526F30}"/>
              </a:ext>
            </a:extLst>
          </p:cNvPr>
          <p:cNvSpPr txBox="1"/>
          <p:nvPr/>
        </p:nvSpPr>
        <p:spPr>
          <a:xfrm>
            <a:off x="1296045" y="1300011"/>
            <a:ext cx="7042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다수의 공유기를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관리하고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중앙 통제 및 모니터링이 가능하도록 하여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효율적으로 네트워크 자원을 사용하고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 수준을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높이는 시스템 제안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DF11A9-F3F2-4786-B4D8-E35B68144627}"/>
              </a:ext>
            </a:extLst>
          </p:cNvPr>
          <p:cNvSpPr/>
          <p:nvPr/>
        </p:nvSpPr>
        <p:spPr>
          <a:xfrm>
            <a:off x="1438182" y="2108104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구성요소</a:t>
            </a:r>
          </a:p>
        </p:txBody>
      </p:sp>
      <p:pic>
        <p:nvPicPr>
          <p:cNvPr id="7" name="그래픽 6" descr="컴퓨터">
            <a:extLst>
              <a:ext uri="{FF2B5EF4-FFF2-40B4-BE49-F238E27FC236}">
                <a16:creationId xmlns:a16="http://schemas.microsoft.com/office/drawing/2014/main" id="{1333565E-F08D-4A7A-8DC0-0502388C9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673" y="2239853"/>
            <a:ext cx="914400" cy="914400"/>
          </a:xfrm>
          <a:prstGeom prst="rect">
            <a:avLst/>
          </a:prstGeom>
        </p:spPr>
      </p:pic>
      <p:pic>
        <p:nvPicPr>
          <p:cNvPr id="20" name="그래픽 19" descr="무선 라우터">
            <a:extLst>
              <a:ext uri="{FF2B5EF4-FFF2-40B4-BE49-F238E27FC236}">
                <a16:creationId xmlns:a16="http://schemas.microsoft.com/office/drawing/2014/main" id="{23EB47FC-F915-444C-9A12-02ADD9317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982" y="3155453"/>
            <a:ext cx="436893" cy="43689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CBD70C-B045-4E48-BC61-83DF561D8ADD}"/>
              </a:ext>
            </a:extLst>
          </p:cNvPr>
          <p:cNvSpPr/>
          <p:nvPr/>
        </p:nvSpPr>
        <p:spPr>
          <a:xfrm>
            <a:off x="1892823" y="3836662"/>
            <a:ext cx="1634232" cy="58930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래픽 8" descr="스마트폰">
            <a:extLst>
              <a:ext uri="{FF2B5EF4-FFF2-40B4-BE49-F238E27FC236}">
                <a16:creationId xmlns:a16="http://schemas.microsoft.com/office/drawing/2014/main" id="{A8F46CEA-030E-43A0-AC2E-AA567D573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4594" y="3157762"/>
            <a:ext cx="638296" cy="63829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B6994-A4ED-4A84-8147-E33BDA3BFF69}"/>
              </a:ext>
            </a:extLst>
          </p:cNvPr>
          <p:cNvSpPr/>
          <p:nvPr/>
        </p:nvSpPr>
        <p:spPr>
          <a:xfrm>
            <a:off x="5542234" y="3055509"/>
            <a:ext cx="1420934" cy="7458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모니터링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제어용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42E7FA-7738-409E-8DF9-E3AC60905474}"/>
              </a:ext>
            </a:extLst>
          </p:cNvPr>
          <p:cNvSpPr/>
          <p:nvPr/>
        </p:nvSpPr>
        <p:spPr>
          <a:xfrm>
            <a:off x="8568612" y="3959735"/>
            <a:ext cx="1634232" cy="4001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단말기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78913C-1842-479D-B319-C9B6F1C77D79}"/>
              </a:ext>
            </a:extLst>
          </p:cNvPr>
          <p:cNvCxnSpPr>
            <a:cxnSpLocks/>
          </p:cNvCxnSpPr>
          <p:nvPr/>
        </p:nvCxnSpPr>
        <p:spPr>
          <a:xfrm flipH="1">
            <a:off x="4148723" y="4343272"/>
            <a:ext cx="3874400" cy="27354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8F300B-387F-4714-87EE-03DCE4EBD116}"/>
              </a:ext>
            </a:extLst>
          </p:cNvPr>
          <p:cNvSpPr txBox="1"/>
          <p:nvPr/>
        </p:nvSpPr>
        <p:spPr>
          <a:xfrm>
            <a:off x="8416053" y="2914639"/>
            <a:ext cx="141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 제어 가능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89B833-11DF-4741-8FE7-A640E87B84C9}"/>
              </a:ext>
            </a:extLst>
          </p:cNvPr>
          <p:cNvCxnSpPr>
            <a:cxnSpLocks/>
          </p:cNvCxnSpPr>
          <p:nvPr/>
        </p:nvCxnSpPr>
        <p:spPr>
          <a:xfrm flipV="1">
            <a:off x="4052144" y="3165006"/>
            <a:ext cx="829827" cy="526882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541BAF7-59BF-483A-81B1-F1D51177356C}"/>
              </a:ext>
            </a:extLst>
          </p:cNvPr>
          <p:cNvSpPr txBox="1"/>
          <p:nvPr/>
        </p:nvSpPr>
        <p:spPr>
          <a:xfrm rot="19675814">
            <a:off x="3754837" y="3000849"/>
            <a:ext cx="1410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전송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150799-739F-4643-955A-25B4F8640F4A}"/>
              </a:ext>
            </a:extLst>
          </p:cNvPr>
          <p:cNvSpPr/>
          <p:nvPr/>
        </p:nvSpPr>
        <p:spPr>
          <a:xfrm>
            <a:off x="1428441" y="4595043"/>
            <a:ext cx="1633492" cy="40011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1BC14-0F81-439B-A107-9DBFD4B43E22}"/>
              </a:ext>
            </a:extLst>
          </p:cNvPr>
          <p:cNvSpPr txBox="1"/>
          <p:nvPr/>
        </p:nvSpPr>
        <p:spPr>
          <a:xfrm>
            <a:off x="1395048" y="5080569"/>
            <a:ext cx="90816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대시보드를 이용한 다수 공유기 관제 기능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단말기 목록 확인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4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CPU/Memory/Network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사용량 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 공유기 중앙 제어 기능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단말기 접속 차단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 핸드오버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공유기로 접속하게 하는 것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임계치 기반 단말기 접속 제어 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보안 위험 기능 차단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카메라를 차단함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9DD1B3-39FE-4D9D-A11A-579FD16CD51E}"/>
              </a:ext>
            </a:extLst>
          </p:cNvPr>
          <p:cNvSpPr txBox="1"/>
          <p:nvPr/>
        </p:nvSpPr>
        <p:spPr>
          <a:xfrm>
            <a:off x="5542234" y="4011075"/>
            <a:ext cx="1410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와이파이 접속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E6631F-E0DC-48BD-BF01-D29F7CFD5C71}"/>
              </a:ext>
            </a:extLst>
          </p:cNvPr>
          <p:cNvSpPr txBox="1"/>
          <p:nvPr/>
        </p:nvSpPr>
        <p:spPr>
          <a:xfrm>
            <a:off x="9497508" y="2925856"/>
            <a:ext cx="141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 모바일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0AEAF4-59CB-4C1D-B67F-59CBA100ADB3}"/>
              </a:ext>
            </a:extLst>
          </p:cNvPr>
          <p:cNvCxnSpPr>
            <a:cxnSpLocks/>
          </p:cNvCxnSpPr>
          <p:nvPr/>
        </p:nvCxnSpPr>
        <p:spPr>
          <a:xfrm>
            <a:off x="7233134" y="3102552"/>
            <a:ext cx="1006995" cy="402662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1A59E1-681D-46DB-9F2E-1DE4FD1920FC}"/>
              </a:ext>
            </a:extLst>
          </p:cNvPr>
          <p:cNvSpPr txBox="1"/>
          <p:nvPr/>
        </p:nvSpPr>
        <p:spPr>
          <a:xfrm rot="1696955">
            <a:off x="7424954" y="3178222"/>
            <a:ext cx="1410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</a:t>
            </a:r>
          </a:p>
        </p:txBody>
      </p:sp>
      <p:pic>
        <p:nvPicPr>
          <p:cNvPr id="50" name="그래픽 49" descr="무선 라우터">
            <a:extLst>
              <a:ext uri="{FF2B5EF4-FFF2-40B4-BE49-F238E27FC236}">
                <a16:creationId xmlns:a16="http://schemas.microsoft.com/office/drawing/2014/main" id="{C389F95B-CB1A-40C8-B80F-F96A149C5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0440" y="3180816"/>
            <a:ext cx="436893" cy="436893"/>
          </a:xfrm>
          <a:prstGeom prst="rect">
            <a:avLst/>
          </a:prstGeom>
        </p:spPr>
      </p:pic>
      <p:pic>
        <p:nvPicPr>
          <p:cNvPr id="51" name="그래픽 50" descr="무선 라우터">
            <a:extLst>
              <a:ext uri="{FF2B5EF4-FFF2-40B4-BE49-F238E27FC236}">
                <a16:creationId xmlns:a16="http://schemas.microsoft.com/office/drawing/2014/main" id="{10D0A723-C3DC-421E-A17D-8783176BF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982" y="2680641"/>
            <a:ext cx="436893" cy="436893"/>
          </a:xfrm>
          <a:prstGeom prst="rect">
            <a:avLst/>
          </a:prstGeom>
        </p:spPr>
      </p:pic>
      <p:pic>
        <p:nvPicPr>
          <p:cNvPr id="52" name="그래픽 51" descr="무선 라우터">
            <a:extLst>
              <a:ext uri="{FF2B5EF4-FFF2-40B4-BE49-F238E27FC236}">
                <a16:creationId xmlns:a16="http://schemas.microsoft.com/office/drawing/2014/main" id="{DA431E26-520B-4284-AC45-B1A5C5873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150" y="2680640"/>
            <a:ext cx="436893" cy="436893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D3A4474-ADEE-4F6A-B7B4-A6A75C58D04C}"/>
              </a:ext>
            </a:extLst>
          </p:cNvPr>
          <p:cNvCxnSpPr>
            <a:cxnSpLocks/>
          </p:cNvCxnSpPr>
          <p:nvPr/>
        </p:nvCxnSpPr>
        <p:spPr>
          <a:xfrm flipH="1">
            <a:off x="4148723" y="3351236"/>
            <a:ext cx="782918" cy="498984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08C3C96-AA72-4263-B359-85E42AF2BC67}"/>
              </a:ext>
            </a:extLst>
          </p:cNvPr>
          <p:cNvSpPr txBox="1"/>
          <p:nvPr/>
        </p:nvSpPr>
        <p:spPr>
          <a:xfrm rot="19675814">
            <a:off x="4172525" y="3477748"/>
            <a:ext cx="1410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 전송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1850F7A6-435A-403A-845C-81554E7D0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38" y="3196425"/>
            <a:ext cx="696193" cy="7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8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55035" y="188165"/>
            <a:ext cx="4660492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환경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2639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C6DF979-930A-4F0B-83E4-B49768AA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91" y="5146835"/>
            <a:ext cx="1340165" cy="9850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6A41AB-28F6-48FB-8693-A67DA50B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231" y="5146835"/>
            <a:ext cx="1340165" cy="9850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EECCC3-E6D9-4436-82E5-66391B2C4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0" y="4846856"/>
            <a:ext cx="821486" cy="1419404"/>
          </a:xfrm>
          <a:prstGeom prst="rect">
            <a:avLst/>
          </a:prstGeom>
        </p:spPr>
      </p:pic>
      <p:pic>
        <p:nvPicPr>
          <p:cNvPr id="19" name="그래픽 18" descr="컴퓨터">
            <a:extLst>
              <a:ext uri="{FF2B5EF4-FFF2-40B4-BE49-F238E27FC236}">
                <a16:creationId xmlns:a16="http://schemas.microsoft.com/office/drawing/2014/main" id="{24D4B4EB-9D13-4FBB-A5B9-006DC72B7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4633" y="5144812"/>
            <a:ext cx="1340165" cy="11214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7BAC6F-D191-4AF5-9A40-3D4A577E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16" y="4883948"/>
            <a:ext cx="821486" cy="14194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7441AD-55AD-4997-A8A0-FD39CCEDB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154" y="2634488"/>
            <a:ext cx="1326432" cy="113908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588AB3-50AB-4A51-956E-57BA1059A697}"/>
              </a:ext>
            </a:extLst>
          </p:cNvPr>
          <p:cNvSpPr/>
          <p:nvPr/>
        </p:nvSpPr>
        <p:spPr>
          <a:xfrm>
            <a:off x="8949088" y="1235957"/>
            <a:ext cx="1700555" cy="441933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네트워트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포트</a:t>
            </a:r>
          </a:p>
        </p:txBody>
      </p:sp>
      <p:sp>
        <p:nvSpPr>
          <p:cNvPr id="9220" name="TextBox 9219">
            <a:extLst>
              <a:ext uri="{FF2B5EF4-FFF2-40B4-BE49-F238E27FC236}">
                <a16:creationId xmlns:a16="http://schemas.microsoft.com/office/drawing/2014/main" id="{1F6B3BE1-743C-4914-8A8A-F15FE5FDA4E1}"/>
              </a:ext>
            </a:extLst>
          </p:cNvPr>
          <p:cNvSpPr txBox="1"/>
          <p:nvPr/>
        </p:nvSpPr>
        <p:spPr>
          <a:xfrm rot="19310808">
            <a:off x="8508416" y="1961339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유선연결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2EB07D-794F-41C1-A129-68D5752A310E}"/>
              </a:ext>
            </a:extLst>
          </p:cNvPr>
          <p:cNvSpPr txBox="1"/>
          <p:nvPr/>
        </p:nvSpPr>
        <p:spPr>
          <a:xfrm>
            <a:off x="6839876" y="3978743"/>
            <a:ext cx="21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XIAOMI-LYQPRO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공유기</a:t>
            </a:r>
          </a:p>
        </p:txBody>
      </p:sp>
      <p:sp>
        <p:nvSpPr>
          <p:cNvPr id="9221" name="TextBox 9220">
            <a:extLst>
              <a:ext uri="{FF2B5EF4-FFF2-40B4-BE49-F238E27FC236}">
                <a16:creationId xmlns:a16="http://schemas.microsoft.com/office/drawing/2014/main" id="{570C49D9-9C09-4286-A813-CCB775A405D1}"/>
              </a:ext>
            </a:extLst>
          </p:cNvPr>
          <p:cNvSpPr txBox="1"/>
          <p:nvPr/>
        </p:nvSpPr>
        <p:spPr>
          <a:xfrm>
            <a:off x="3853609" y="1738941"/>
            <a:ext cx="2448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IP:210.115.230.183/24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GW:210.115.230.1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DNS:210.115.225.11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223" name="말풍선: 사각형 9222">
            <a:extLst>
              <a:ext uri="{FF2B5EF4-FFF2-40B4-BE49-F238E27FC236}">
                <a16:creationId xmlns:a16="http://schemas.microsoft.com/office/drawing/2014/main" id="{4C95B54F-F464-4174-98BE-9ED0A08984C3}"/>
              </a:ext>
            </a:extLst>
          </p:cNvPr>
          <p:cNvSpPr/>
          <p:nvPr/>
        </p:nvSpPr>
        <p:spPr>
          <a:xfrm rot="16200000">
            <a:off x="4197330" y="953427"/>
            <a:ext cx="1615035" cy="2420498"/>
          </a:xfrm>
          <a:prstGeom prst="wedgeRectCallout">
            <a:avLst>
              <a:gd name="adj1" fmla="val -47167"/>
              <a:gd name="adj2" fmla="val 76157"/>
            </a:avLst>
          </a:prstGeom>
          <a:noFill/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97C061-F9EE-46F0-8939-C7E0E6EC0541}"/>
              </a:ext>
            </a:extLst>
          </p:cNvPr>
          <p:cNvSpPr txBox="1"/>
          <p:nvPr/>
        </p:nvSpPr>
        <p:spPr>
          <a:xfrm>
            <a:off x="1392504" y="6266260"/>
            <a:ext cx="3128122" cy="37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TP-LINK Archer C7 AC1750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14BF9D-A80F-4A00-9309-A2B873E7F2EB}"/>
              </a:ext>
            </a:extLst>
          </p:cNvPr>
          <p:cNvSpPr txBox="1"/>
          <p:nvPr/>
        </p:nvSpPr>
        <p:spPr>
          <a:xfrm>
            <a:off x="5104335" y="6336412"/>
            <a:ext cx="3128122" cy="37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ipTIME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A8004T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145718-0782-433C-8DE2-960D1A20D1E3}"/>
              </a:ext>
            </a:extLst>
          </p:cNvPr>
          <p:cNvSpPr txBox="1"/>
          <p:nvPr/>
        </p:nvSpPr>
        <p:spPr>
          <a:xfrm>
            <a:off x="9746462" y="6266260"/>
            <a:ext cx="1303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대시보드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8A0CA8F-B0DE-4CBE-864A-B76A416894A7}"/>
              </a:ext>
            </a:extLst>
          </p:cNvPr>
          <p:cNvCxnSpPr>
            <a:cxnSpLocks/>
          </p:cNvCxnSpPr>
          <p:nvPr/>
        </p:nvCxnSpPr>
        <p:spPr>
          <a:xfrm flipV="1">
            <a:off x="4486292" y="3325684"/>
            <a:ext cx="1663287" cy="9741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8" name="사각형: 둥근 모서리 9227">
            <a:extLst>
              <a:ext uri="{FF2B5EF4-FFF2-40B4-BE49-F238E27FC236}">
                <a16:creationId xmlns:a16="http://schemas.microsoft.com/office/drawing/2014/main" id="{4C0FA671-DEFA-4C8C-8231-AC7421B2149A}"/>
              </a:ext>
            </a:extLst>
          </p:cNvPr>
          <p:cNvSpPr/>
          <p:nvPr/>
        </p:nvSpPr>
        <p:spPr>
          <a:xfrm>
            <a:off x="1137684" y="4789457"/>
            <a:ext cx="6422065" cy="1925695"/>
          </a:xfrm>
          <a:prstGeom prst="roundRect">
            <a:avLst/>
          </a:prstGeom>
          <a:noFill/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66DF0E-212F-46FE-AD48-DA062BA7FD4F}"/>
              </a:ext>
            </a:extLst>
          </p:cNvPr>
          <p:cNvSpPr txBox="1"/>
          <p:nvPr/>
        </p:nvSpPr>
        <p:spPr>
          <a:xfrm>
            <a:off x="3978127" y="4444464"/>
            <a:ext cx="2603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A811043-81F3-4095-A686-81A44F8BFFCE}"/>
              </a:ext>
            </a:extLst>
          </p:cNvPr>
          <p:cNvCxnSpPr>
            <a:cxnSpLocks/>
          </p:cNvCxnSpPr>
          <p:nvPr/>
        </p:nvCxnSpPr>
        <p:spPr>
          <a:xfrm flipV="1">
            <a:off x="8650251" y="1868696"/>
            <a:ext cx="900910" cy="7934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9A842C4-3A66-4198-B72D-A2141ED68AD3}"/>
              </a:ext>
            </a:extLst>
          </p:cNvPr>
          <p:cNvCxnSpPr>
            <a:cxnSpLocks/>
          </p:cNvCxnSpPr>
          <p:nvPr/>
        </p:nvCxnSpPr>
        <p:spPr>
          <a:xfrm flipH="1" flipV="1">
            <a:off x="9178580" y="4008565"/>
            <a:ext cx="537897" cy="115104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09D166A-565A-46DE-AA98-C9973FC04964}"/>
              </a:ext>
            </a:extLst>
          </p:cNvPr>
          <p:cNvCxnSpPr>
            <a:cxnSpLocks/>
          </p:cNvCxnSpPr>
          <p:nvPr/>
        </p:nvCxnSpPr>
        <p:spPr>
          <a:xfrm flipH="1">
            <a:off x="8047355" y="5680003"/>
            <a:ext cx="10533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854A56D2-D84C-4E18-AC59-04B39A198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4" y="2864006"/>
            <a:ext cx="696193" cy="721919"/>
          </a:xfrm>
          <a:prstGeom prst="rect">
            <a:avLst/>
          </a:prstGeom>
        </p:spPr>
      </p:pic>
      <p:pic>
        <p:nvPicPr>
          <p:cNvPr id="63" name="그래픽 62" descr="스마트폰">
            <a:extLst>
              <a:ext uri="{FF2B5EF4-FFF2-40B4-BE49-F238E27FC236}">
                <a16:creationId xmlns:a16="http://schemas.microsoft.com/office/drawing/2014/main" id="{454192F8-A7CB-49E9-8243-F2A147AAB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0095" y="2864006"/>
            <a:ext cx="638296" cy="638296"/>
          </a:xfrm>
          <a:prstGeom prst="rect">
            <a:avLst/>
          </a:prstGeom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2024FB0-FC63-4B7A-9E4B-A41003F1D3FF}"/>
              </a:ext>
            </a:extLst>
          </p:cNvPr>
          <p:cNvSpPr/>
          <p:nvPr/>
        </p:nvSpPr>
        <p:spPr>
          <a:xfrm>
            <a:off x="882502" y="2611858"/>
            <a:ext cx="1758338" cy="1139083"/>
          </a:xfrm>
          <a:prstGeom prst="roundRect">
            <a:avLst/>
          </a:prstGeom>
          <a:noFill/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2B44FD-1B0F-42CD-A059-1756BEC5D2EF}"/>
              </a:ext>
            </a:extLst>
          </p:cNvPr>
          <p:cNvSpPr txBox="1"/>
          <p:nvPr/>
        </p:nvSpPr>
        <p:spPr>
          <a:xfrm>
            <a:off x="1377628" y="2258594"/>
            <a:ext cx="2603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단말기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84C3880-8474-45E7-8D00-C1F8C42FA2E4}"/>
              </a:ext>
            </a:extLst>
          </p:cNvPr>
          <p:cNvCxnSpPr>
            <a:cxnSpLocks/>
          </p:cNvCxnSpPr>
          <p:nvPr/>
        </p:nvCxnSpPr>
        <p:spPr>
          <a:xfrm flipH="1" flipV="1">
            <a:off x="2046462" y="3911197"/>
            <a:ext cx="1626688" cy="5971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6436469-7140-4A54-918C-B8FAE4080265}"/>
              </a:ext>
            </a:extLst>
          </p:cNvPr>
          <p:cNvSpPr txBox="1"/>
          <p:nvPr/>
        </p:nvSpPr>
        <p:spPr>
          <a:xfrm rot="1075564">
            <a:off x="2135882" y="4428595"/>
            <a:ext cx="2603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Wi-Fi</a:t>
            </a:r>
          </a:p>
        </p:txBody>
      </p:sp>
      <p:sp>
        <p:nvSpPr>
          <p:cNvPr id="9239" name="TextBox 9238">
            <a:extLst>
              <a:ext uri="{FF2B5EF4-FFF2-40B4-BE49-F238E27FC236}">
                <a16:creationId xmlns:a16="http://schemas.microsoft.com/office/drawing/2014/main" id="{BF097E1B-2F43-40E3-96AF-3581407C4E97}"/>
              </a:ext>
            </a:extLst>
          </p:cNvPr>
          <p:cNvSpPr txBox="1"/>
          <p:nvPr/>
        </p:nvSpPr>
        <p:spPr>
          <a:xfrm>
            <a:off x="8290890" y="5856848"/>
            <a:ext cx="103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2F13C5-E33B-4571-B10B-E55FC03FEEB1}"/>
              </a:ext>
            </a:extLst>
          </p:cNvPr>
          <p:cNvSpPr txBox="1"/>
          <p:nvPr/>
        </p:nvSpPr>
        <p:spPr>
          <a:xfrm rot="3542900">
            <a:off x="9312045" y="4502463"/>
            <a:ext cx="103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E6DBBD-D596-48D5-AA58-42B70FEEC758}"/>
              </a:ext>
            </a:extLst>
          </p:cNvPr>
          <p:cNvSpPr txBox="1"/>
          <p:nvPr/>
        </p:nvSpPr>
        <p:spPr>
          <a:xfrm rot="19732885">
            <a:off x="4895684" y="3815160"/>
            <a:ext cx="132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동적할당</a:t>
            </a:r>
          </a:p>
        </p:txBody>
      </p:sp>
    </p:spTree>
    <p:extLst>
      <p:ext uri="{BB962C8B-B14F-4D97-AF65-F5344CB8AC3E}">
        <p14:creationId xmlns:p14="http://schemas.microsoft.com/office/powerpoint/2010/main" val="23673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55035" y="188165"/>
            <a:ext cx="4660492" cy="830997"/>
            <a:chOff x="3819245" y="188165"/>
            <a:chExt cx="12956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2549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3557067" y="1464816"/>
            <a:ext cx="5077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연결되어 있는 단말 목록 조회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042D8-8103-432E-BF77-C134DD6341CD}"/>
              </a:ext>
            </a:extLst>
          </p:cNvPr>
          <p:cNvSpPr txBox="1"/>
          <p:nvPr/>
        </p:nvSpPr>
        <p:spPr>
          <a:xfrm>
            <a:off x="961634" y="2175349"/>
            <a:ext cx="452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연결된 단말기 조회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(run_openwrt_stat.sh 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BE12D-45A7-4416-BF6F-84D389334F9A}"/>
              </a:ext>
            </a:extLst>
          </p:cNvPr>
          <p:cNvSpPr txBox="1"/>
          <p:nvPr/>
        </p:nvSpPr>
        <p:spPr>
          <a:xfrm>
            <a:off x="1032654" y="399424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BAC127-5AC0-41EF-8029-8E2C849D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22" y="2822613"/>
            <a:ext cx="6317821" cy="4814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9D0B8C-7D88-4D4B-9A69-F5A7A746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4702265"/>
            <a:ext cx="11440632" cy="16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8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1E288-4E0B-4AE7-8B33-931F8DFE875D}"/>
              </a:ext>
            </a:extLst>
          </p:cNvPr>
          <p:cNvSpPr txBox="1"/>
          <p:nvPr/>
        </p:nvSpPr>
        <p:spPr>
          <a:xfrm>
            <a:off x="3557067" y="1464816"/>
            <a:ext cx="5077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OpenWRT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연결되어 있는 단말 목록 조회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60BAB3C-5457-4296-8831-4F0ABE30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60465"/>
              </p:ext>
            </p:extLst>
          </p:nvPr>
        </p:nvGraphicFramePr>
        <p:xfrm>
          <a:off x="252048" y="2163676"/>
          <a:ext cx="10508100" cy="3779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0810">
                  <a:extLst>
                    <a:ext uri="{9D8B030D-6E8A-4147-A177-3AD203B41FA5}">
                      <a16:colId xmlns:a16="http://schemas.microsoft.com/office/drawing/2014/main" val="1919313214"/>
                    </a:ext>
                  </a:extLst>
                </a:gridCol>
                <a:gridCol w="1050810">
                  <a:extLst>
                    <a:ext uri="{9D8B030D-6E8A-4147-A177-3AD203B41FA5}">
                      <a16:colId xmlns:a16="http://schemas.microsoft.com/office/drawing/2014/main" val="268204609"/>
                    </a:ext>
                  </a:extLst>
                </a:gridCol>
                <a:gridCol w="1275011">
                  <a:extLst>
                    <a:ext uri="{9D8B030D-6E8A-4147-A177-3AD203B41FA5}">
                      <a16:colId xmlns:a16="http://schemas.microsoft.com/office/drawing/2014/main" val="2899207782"/>
                    </a:ext>
                  </a:extLst>
                </a:gridCol>
                <a:gridCol w="964585">
                  <a:extLst>
                    <a:ext uri="{9D8B030D-6E8A-4147-A177-3AD203B41FA5}">
                      <a16:colId xmlns:a16="http://schemas.microsoft.com/office/drawing/2014/main" val="427915366"/>
                    </a:ext>
                  </a:extLst>
                </a:gridCol>
                <a:gridCol w="912834">
                  <a:extLst>
                    <a:ext uri="{9D8B030D-6E8A-4147-A177-3AD203B41FA5}">
                      <a16:colId xmlns:a16="http://schemas.microsoft.com/office/drawing/2014/main" val="3449892527"/>
                    </a:ext>
                  </a:extLst>
                </a:gridCol>
                <a:gridCol w="1050810">
                  <a:extLst>
                    <a:ext uri="{9D8B030D-6E8A-4147-A177-3AD203B41FA5}">
                      <a16:colId xmlns:a16="http://schemas.microsoft.com/office/drawing/2014/main" val="1154523024"/>
                    </a:ext>
                  </a:extLst>
                </a:gridCol>
                <a:gridCol w="1050810">
                  <a:extLst>
                    <a:ext uri="{9D8B030D-6E8A-4147-A177-3AD203B41FA5}">
                      <a16:colId xmlns:a16="http://schemas.microsoft.com/office/drawing/2014/main" val="3338858429"/>
                    </a:ext>
                  </a:extLst>
                </a:gridCol>
                <a:gridCol w="1050810">
                  <a:extLst>
                    <a:ext uri="{9D8B030D-6E8A-4147-A177-3AD203B41FA5}">
                      <a16:colId xmlns:a16="http://schemas.microsoft.com/office/drawing/2014/main" val="974408223"/>
                    </a:ext>
                  </a:extLst>
                </a:gridCol>
                <a:gridCol w="1050810">
                  <a:extLst>
                    <a:ext uri="{9D8B030D-6E8A-4147-A177-3AD203B41FA5}">
                      <a16:colId xmlns:a16="http://schemas.microsoft.com/office/drawing/2014/main" val="2497293401"/>
                    </a:ext>
                  </a:extLst>
                </a:gridCol>
                <a:gridCol w="1050810">
                  <a:extLst>
                    <a:ext uri="{9D8B030D-6E8A-4147-A177-3AD203B41FA5}">
                      <a16:colId xmlns:a16="http://schemas.microsoft.com/office/drawing/2014/main" val="538639075"/>
                    </a:ext>
                  </a:extLst>
                </a:gridCol>
              </a:tblGrid>
              <a:tr h="6273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IP_ address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MAC_ address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RX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TX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RX_        bytes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RX_        packets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TX_        bytes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TX_       packets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825347"/>
                  </a:ext>
                </a:extLst>
              </a:tr>
              <a:tr h="5141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OpenWRT1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192.168.1.243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raspberrypi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B8:27:EB:FC:F9:10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MBits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308873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9209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66790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920838"/>
                  </a:ext>
                </a:extLst>
              </a:tr>
              <a:tr h="514164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OpenWRT2</a:t>
                      </a: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192.168.2.143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Galaxy-Note9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C6:1F:59:39:8F:E5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93117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751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211811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684847"/>
                  </a:ext>
                </a:extLst>
              </a:tr>
              <a:tr h="514164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OpenWRT2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192.168.2.226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Galaxy-Note10-5G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64:7B:CE:BE:0B:82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866.7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86668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1090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55140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4291"/>
                  </a:ext>
                </a:extLst>
              </a:tr>
              <a:tr h="514164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OpenWRT3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192.168.0.243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iphone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CC:44:63:64:C9:37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657241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12058071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4631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10566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59961"/>
                  </a:ext>
                </a:extLst>
              </a:tr>
              <a:tr h="825492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OpenWRT3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3500" marR="63500" marT="63500" marB="63500"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192.168.0.153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raspberrypi</a:t>
                      </a:r>
                      <a:endParaRPr lang="en-US">
                        <a:effectLst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B8:27:EB:60:F5:98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52.0 MBits/s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730041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89414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19630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771940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1579B145-FDC1-4B65-A139-E5C0377D5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202727"/>
              </p:ext>
            </p:extLst>
          </p:nvPr>
        </p:nvGraphicFramePr>
        <p:xfrm>
          <a:off x="10760148" y="2163677"/>
          <a:ext cx="1286540" cy="38011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86540">
                  <a:extLst>
                    <a:ext uri="{9D8B030D-6E8A-4147-A177-3AD203B41FA5}">
                      <a16:colId xmlns:a16="http://schemas.microsoft.com/office/drawing/2014/main" val="1679668545"/>
                    </a:ext>
                  </a:extLst>
                </a:gridCol>
              </a:tblGrid>
              <a:tr h="6655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Expected_ throughput</a:t>
                      </a:r>
                      <a:endParaRPr lang="ko-KR" altLang="en-US" sz="1500" dirty="0"/>
                    </a:p>
                  </a:txBody>
                  <a:tcPr>
                    <a:solidFill>
                      <a:srgbClr val="36D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183695"/>
                  </a:ext>
                </a:extLst>
              </a:tr>
              <a:tr h="5497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48.0 </a:t>
                      </a:r>
                      <a:r>
                        <a:rPr lang="en-US" altLang="ko-KR" sz="1400" dirty="0" err="1"/>
                        <a:t>MBits</a:t>
                      </a:r>
                      <a:r>
                        <a:rPr lang="en-US" altLang="ko-KR" sz="1400" dirty="0"/>
                        <a:t>/s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555544"/>
                  </a:ext>
                </a:extLst>
              </a:tr>
              <a:tr h="5626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033536"/>
                  </a:ext>
                </a:extLst>
              </a:tr>
              <a:tr h="5547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565145"/>
                  </a:ext>
                </a:extLst>
              </a:tr>
              <a:tr h="55830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30676"/>
                  </a:ext>
                </a:extLst>
              </a:tr>
              <a:tr h="9101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27684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5DBB60-B9F3-4047-B949-9D3405073962}"/>
              </a:ext>
            </a:extLst>
          </p:cNvPr>
          <p:cNvGrpSpPr/>
          <p:nvPr/>
        </p:nvGrpSpPr>
        <p:grpSpPr>
          <a:xfrm>
            <a:off x="4155035" y="188165"/>
            <a:ext cx="4660492" cy="830997"/>
            <a:chOff x="3819245" y="188165"/>
            <a:chExt cx="1295644" cy="830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A4FC5F-5AEA-493C-B9CB-B890C0AC57D6}"/>
                </a:ext>
              </a:extLst>
            </p:cNvPr>
            <p:cNvSpPr/>
            <p:nvPr/>
          </p:nvSpPr>
          <p:spPr>
            <a:xfrm>
              <a:off x="4091645" y="275177"/>
              <a:ext cx="102324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시연 과정</a:t>
              </a:r>
              <a:endPara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0DC594-40C8-46EC-8634-36E64CA6CBC7}"/>
                </a:ext>
              </a:extLst>
            </p:cNvPr>
            <p:cNvSpPr txBox="1"/>
            <p:nvPr/>
          </p:nvSpPr>
          <p:spPr>
            <a:xfrm>
              <a:off x="3819245" y="188165"/>
              <a:ext cx="2549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80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887</Words>
  <Application>Microsoft Office PowerPoint</Application>
  <PresentationFormat>와이드스크린</PresentationFormat>
  <Paragraphs>231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배달의민족 주아</vt:lpstr>
      <vt:lpstr>Arial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김영임</cp:lastModifiedBy>
  <cp:revision>76</cp:revision>
  <dcterms:created xsi:type="dcterms:W3CDTF">2020-01-03T14:16:53Z</dcterms:created>
  <dcterms:modified xsi:type="dcterms:W3CDTF">2020-12-02T19:01:14Z</dcterms:modified>
</cp:coreProperties>
</file>